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34"/>
  </p:handoutMasterIdLst>
  <p:sldIdLst>
    <p:sldId id="278" r:id="rId3"/>
    <p:sldId id="316" r:id="rId5"/>
    <p:sldId id="291" r:id="rId6"/>
    <p:sldId id="364" r:id="rId7"/>
    <p:sldId id="294" r:id="rId8"/>
    <p:sldId id="341" r:id="rId9"/>
    <p:sldId id="365" r:id="rId10"/>
    <p:sldId id="367" r:id="rId11"/>
    <p:sldId id="368" r:id="rId12"/>
    <p:sldId id="339" r:id="rId13"/>
    <p:sldId id="297" r:id="rId14"/>
    <p:sldId id="298" r:id="rId15"/>
    <p:sldId id="342" r:id="rId16"/>
    <p:sldId id="299" r:id="rId17"/>
    <p:sldId id="300" r:id="rId18"/>
    <p:sldId id="301" r:id="rId19"/>
    <p:sldId id="302" r:id="rId20"/>
    <p:sldId id="303" r:id="rId21"/>
    <p:sldId id="304" r:id="rId22"/>
    <p:sldId id="305" r:id="rId23"/>
    <p:sldId id="306" r:id="rId24"/>
    <p:sldId id="307" r:id="rId25"/>
    <p:sldId id="308" r:id="rId26"/>
    <p:sldId id="309" r:id="rId27"/>
    <p:sldId id="343" r:id="rId28"/>
    <p:sldId id="311" r:id="rId29"/>
    <p:sldId id="344" r:id="rId30"/>
    <p:sldId id="313" r:id="rId31"/>
    <p:sldId id="315" r:id="rId32"/>
    <p:sldId id="280" r:id="rId33"/>
  </p:sldIdLst>
  <p:sldSz cx="12192000" cy="6858000"/>
  <p:notesSz cx="6858000" cy="9144000"/>
  <p:embeddedFontLst>
    <p:embeddedFont>
      <p:font typeface="Nunito Sans" charset="0"/>
      <p:regular r:id="rId38"/>
      <p:bold r:id="rId39"/>
      <p:italic r:id="rId40"/>
      <p:boldItalic r:id="rId41"/>
    </p:embeddedFont>
    <p:embeddedFont>
      <p:font typeface="Nunito Sans ExtraBold" charset="0"/>
      <p:bold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5D9B"/>
    <a:srgbClr val="2687FF"/>
    <a:srgbClr val="043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10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5.xml"/><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notesMaster" Target="notesMasters/notesMaster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Nunito Sans" charset="0"/>
              <a:ea typeface="Nunito Sans" charset="0"/>
              <a:cs typeface="Nunito Sans"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Nunito Sans" charset="0"/>
                <a:ea typeface="Nunito Sans" charset="0"/>
                <a:cs typeface="Nunito Sans" charset="0"/>
              </a:rPr>
            </a:fld>
            <a:endParaRPr lang="zh-CN" altLang="en-US">
              <a:latin typeface="Nunito Sans" charset="0"/>
              <a:ea typeface="Nunito Sans" charset="0"/>
              <a:cs typeface="Nunito Sans"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Nunito Sans" charset="0"/>
              <a:ea typeface="Nunito Sans" charset="0"/>
              <a:cs typeface="Nunito Sans"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Nunito Sans" charset="0"/>
                <a:ea typeface="Nunito Sans" charset="0"/>
                <a:cs typeface="Nunito Sans" charset="0"/>
              </a:rPr>
            </a:fld>
            <a:endParaRPr lang="zh-CN" altLang="en-US">
              <a:latin typeface="Nunito Sans" charset="0"/>
              <a:ea typeface="Nunito Sans" charset="0"/>
              <a:cs typeface="Nunito Sans"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unito Sans" charset="0"/>
                <a:ea typeface="Nunito Sans" charset="0"/>
                <a:cs typeface="Nunito Sans"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unito Sans" charset="0"/>
                <a:ea typeface="Nunito Sans" charset="0"/>
                <a:cs typeface="Nunito Sans" charset="0"/>
              </a:defRPr>
            </a:lvl1pPr>
          </a:lstStyle>
          <a:p>
            <a:fld id="{11502C6B-EB9B-4D69-9E51-1FEE7769C71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unito Sans" charset="0"/>
                <a:ea typeface="Nunito Sans" charset="0"/>
                <a:cs typeface="Nunito Sans"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unito Sans" charset="0"/>
                <a:ea typeface="Nunito Sans" charset="0"/>
                <a:cs typeface="Nunito Sans" charset="0"/>
              </a:defRPr>
            </a:lvl1pPr>
          </a:lstStyle>
          <a:p>
            <a:fld id="{056D8460-D7CE-438D-A038-114C093215A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unito Sans" charset="0"/>
        <a:ea typeface="Nunito Sans" charset="0"/>
        <a:cs typeface="Nunito Sans" charset="0"/>
      </a:defRPr>
    </a:lvl1pPr>
    <a:lvl2pPr marL="457200" algn="l" defTabSz="914400" rtl="0" eaLnBrk="1" latinLnBrk="0" hangingPunct="1">
      <a:defRPr sz="1200" kern="1200">
        <a:solidFill>
          <a:schemeClr val="tx1"/>
        </a:solidFill>
        <a:latin typeface="Nunito Sans" charset="0"/>
        <a:ea typeface="Nunito Sans" charset="0"/>
        <a:cs typeface="Nunito Sans" charset="0"/>
      </a:defRPr>
    </a:lvl2pPr>
    <a:lvl3pPr marL="914400" algn="l" defTabSz="914400" rtl="0" eaLnBrk="1" latinLnBrk="0" hangingPunct="1">
      <a:defRPr sz="1200" kern="1200">
        <a:solidFill>
          <a:schemeClr val="tx1"/>
        </a:solidFill>
        <a:latin typeface="Nunito Sans" charset="0"/>
        <a:ea typeface="Nunito Sans" charset="0"/>
        <a:cs typeface="Nunito Sans" charset="0"/>
      </a:defRPr>
    </a:lvl3pPr>
    <a:lvl4pPr marL="1371600" algn="l" defTabSz="914400" rtl="0" eaLnBrk="1" latinLnBrk="0" hangingPunct="1">
      <a:defRPr sz="1200" kern="1200">
        <a:solidFill>
          <a:schemeClr val="tx1"/>
        </a:solidFill>
        <a:latin typeface="Nunito Sans" charset="0"/>
        <a:ea typeface="Nunito Sans" charset="0"/>
        <a:cs typeface="Nunito Sans" charset="0"/>
      </a:defRPr>
    </a:lvl4pPr>
    <a:lvl5pPr marL="1828800" algn="l" defTabSz="914400" rtl="0" eaLnBrk="1" latinLnBrk="0" hangingPunct="1">
      <a:defRPr sz="1200" kern="1200">
        <a:solidFill>
          <a:schemeClr val="tx1"/>
        </a:solidFill>
        <a:latin typeface="Nunito Sans" charset="0"/>
        <a:ea typeface="Nunito Sans" charset="0"/>
        <a:cs typeface="Nunito Sans"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3EC90CD-CD95-4E56-AB88-06C8234E9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DD1507-B13D-4DF7-B5D8-2A926364E06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lIns="0" tIns="0" rIns="0" bIns="0"/>
          <a:lstStyle>
            <a:lvl1pPr algn="l" fontAlgn="base">
              <a:defRPr sz="3200">
                <a:solidFill>
                  <a:schemeClr val="tx1">
                    <a:lumMod val="85000"/>
                    <a:lumOff val="15000"/>
                  </a:schemeClr>
                </a:solidFill>
                <a:latin typeface="+mj-lt"/>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unito Sans" charset="0"/>
                <a:ea typeface="Nunito Sans" charset="0"/>
                <a:cs typeface="Nunito Sans" charset="0"/>
              </a:defRPr>
            </a:lvl1pPr>
          </a:lstStyle>
          <a:p>
            <a:fld id="{43EC90CD-CD95-4E56-AB88-06C8234E931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unito Sans" charset="0"/>
                <a:ea typeface="Nunito Sans" charset="0"/>
                <a:cs typeface="Nunito Sans"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unito Sans" charset="0"/>
                <a:ea typeface="Nunito Sans" charset="0"/>
                <a:cs typeface="Nunito Sans" charset="0"/>
              </a:defRPr>
            </a:lvl1pPr>
          </a:lstStyle>
          <a:p>
            <a:fld id="{CDDD1507-B13D-4DF7-B5D8-2A926364E061}" type="slidenum">
              <a:rPr lang="zh-CN" altLang="en-US" smtClean="0"/>
            </a:fld>
            <a:endParaRPr lang="zh-CN" altLang="en-US"/>
          </a:p>
        </p:txBody>
      </p:sp>
      <p:grpSp>
        <p:nvGrpSpPr>
          <p:cNvPr id="7" name="组合 6"/>
          <p:cNvGrpSpPr/>
          <p:nvPr userDrawn="1"/>
        </p:nvGrpSpPr>
        <p:grpSpPr>
          <a:xfrm>
            <a:off x="6" y="0"/>
            <a:ext cx="12191992" cy="6858001"/>
            <a:chOff x="6" y="0"/>
            <a:chExt cx="12191992" cy="6858001"/>
          </a:xfrm>
        </p:grpSpPr>
        <p:pic>
          <p:nvPicPr>
            <p:cNvPr id="8" name="图片 7"/>
            <p:cNvPicPr>
              <a:picLocks noChangeAspect="1"/>
            </p:cNvPicPr>
            <p:nvPr/>
          </p:nvPicPr>
          <p:blipFill rotWithShape="1">
            <a:blip r:embed="rId4"/>
            <a:srcRect l="21011" t="17495" r="22011" b="36004"/>
            <a:stretch>
              <a:fillRect/>
            </a:stretch>
          </p:blipFill>
          <p:spPr>
            <a:xfrm rot="5400000" flipV="1">
              <a:off x="-1343482" y="1343489"/>
              <a:ext cx="6858000" cy="4171024"/>
            </a:xfrm>
            <a:prstGeom prst="rect">
              <a:avLst/>
            </a:prstGeom>
          </p:spPr>
        </p:pic>
        <p:pic>
          <p:nvPicPr>
            <p:cNvPr id="9" name="图片 8"/>
            <p:cNvPicPr>
              <a:picLocks noChangeAspect="1"/>
            </p:cNvPicPr>
            <p:nvPr/>
          </p:nvPicPr>
          <p:blipFill rotWithShape="1">
            <a:blip r:embed="rId4"/>
            <a:srcRect l="21011" t="54174" r="22011" b="7444"/>
            <a:stretch>
              <a:fillRect/>
            </a:stretch>
          </p:blipFill>
          <p:spPr>
            <a:xfrm rot="5400000" flipV="1">
              <a:off x="6462249" y="1128250"/>
              <a:ext cx="6858000" cy="4601499"/>
            </a:xfrm>
            <a:prstGeom prst="rect">
              <a:avLst/>
            </a:prstGeom>
          </p:spPr>
        </p:pic>
        <p:sp>
          <p:nvSpPr>
            <p:cNvPr id="10" name="矩形 9"/>
            <p:cNvSpPr/>
            <p:nvPr/>
          </p:nvSpPr>
          <p:spPr>
            <a:xfrm>
              <a:off x="50800" y="31750"/>
              <a:ext cx="12090400" cy="6800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unito Sans" charset="0"/>
                <a:ea typeface="Nunito Sans" charset="0"/>
                <a:cs typeface="Nunito Sans" charset="0"/>
              </a:endParaRPr>
            </a:p>
          </p:txBody>
        </p:sp>
      </p:grpSp>
      <p:grpSp>
        <p:nvGrpSpPr>
          <p:cNvPr id="11" name="组合 10"/>
          <p:cNvGrpSpPr/>
          <p:nvPr userDrawn="1"/>
        </p:nvGrpSpPr>
        <p:grpSpPr>
          <a:xfrm>
            <a:off x="242201" y="191958"/>
            <a:ext cx="418867" cy="493841"/>
            <a:chOff x="5394769" y="1204331"/>
            <a:chExt cx="352361" cy="215941"/>
          </a:xfrm>
          <a:solidFill>
            <a:srgbClr val="0D5D9B"/>
          </a:solidFill>
        </p:grpSpPr>
        <p:sp>
          <p:nvSpPr>
            <p:cNvPr id="12" name="燕尾形 3"/>
            <p:cNvSpPr/>
            <p:nvPr/>
          </p:nvSpPr>
          <p:spPr>
            <a:xfrm>
              <a:off x="539476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endParaRPr>
            </a:p>
          </p:txBody>
        </p:sp>
        <p:sp>
          <p:nvSpPr>
            <p:cNvPr id="13" name="燕尾形 4"/>
            <p:cNvSpPr/>
            <p:nvPr/>
          </p:nvSpPr>
          <p:spPr>
            <a:xfrm>
              <a:off x="553118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Nunito Sans" charset="0"/>
          <a:ea typeface="Nunito Sans" charset="0"/>
          <a:cs typeface="Nunito Sans"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Sans" charset="0"/>
          <a:ea typeface="Nunito Sans" charset="0"/>
          <a:cs typeface="Nunito Sans"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Sans" charset="0"/>
          <a:ea typeface="Nunito Sans" charset="0"/>
          <a:cs typeface="Nunito Sans"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Sans" charset="0"/>
          <a:ea typeface="Nunito Sans" charset="0"/>
          <a:cs typeface="Nunito Sans"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9525"/>
            <a:ext cx="12191999" cy="6858001"/>
            <a:chOff x="-1" y="0"/>
            <a:chExt cx="12191999" cy="6858001"/>
          </a:xfrm>
        </p:grpSpPr>
        <p:pic>
          <p:nvPicPr>
            <p:cNvPr id="20" name="图片 19"/>
            <p:cNvPicPr>
              <a:picLocks noChangeAspect="1"/>
            </p:cNvPicPr>
            <p:nvPr/>
          </p:nvPicPr>
          <p:blipFill rotWithShape="1">
            <a:blip r:embed="rId1"/>
            <a:srcRect l="21011" t="54174" r="22011" b="7444"/>
            <a:stretch>
              <a:fillRect/>
            </a:stretch>
          </p:blipFill>
          <p:spPr>
            <a:xfrm rot="5400000" flipV="1">
              <a:off x="6462249" y="1128250"/>
              <a:ext cx="6858000" cy="4601499"/>
            </a:xfrm>
            <a:prstGeom prst="rect">
              <a:avLst/>
            </a:prstGeom>
          </p:spPr>
        </p:pic>
        <p:pic>
          <p:nvPicPr>
            <p:cNvPr id="21" name="图片 20"/>
            <p:cNvPicPr>
              <a:picLocks noChangeAspect="1"/>
            </p:cNvPicPr>
            <p:nvPr/>
          </p:nvPicPr>
          <p:blipFill rotWithShape="1">
            <a:blip r:embed="rId1"/>
            <a:srcRect l="21011" t="54174" r="22011" b="7444"/>
            <a:stretch>
              <a:fillRect/>
            </a:stretch>
          </p:blipFill>
          <p:spPr>
            <a:xfrm rot="5400000" flipH="1">
              <a:off x="-1128251" y="1128251"/>
              <a:ext cx="6858000" cy="4601499"/>
            </a:xfrm>
            <a:prstGeom prst="rect">
              <a:avLst/>
            </a:prstGeom>
          </p:spPr>
        </p:pic>
      </p:grpSp>
      <p:sp>
        <p:nvSpPr>
          <p:cNvPr id="28" name="文本框"/>
          <p:cNvSpPr/>
          <p:nvPr/>
        </p:nvSpPr>
        <p:spPr>
          <a:xfrm>
            <a:off x="2971292" y="678788"/>
            <a:ext cx="6679292" cy="2491740"/>
          </a:xfrm>
          <a:prstGeom prst="rect">
            <a:avLst/>
          </a:prstGeom>
        </p:spPr>
        <p:txBody>
          <a:bodyPr wrap="square">
            <a:spAutoFit/>
          </a:bodyPr>
          <a:lstStyle/>
          <a:p>
            <a:pPr lvl="0" algn="ctr"/>
            <a:r>
              <a:rPr lang="en-IN" altLang="zh-CN" sz="5200" b="1" dirty="0">
                <a:solidFill>
                  <a:schemeClr val="tx1"/>
                </a:solidFill>
                <a:effectLst>
                  <a:outerShdw blurRad="38100" dist="19050" dir="2700000" algn="tl" rotWithShape="0">
                    <a:schemeClr val="dk1">
                      <a:alpha val="40000"/>
                    </a:schemeClr>
                  </a:outerShdw>
                </a:effectLst>
                <a:latin typeface="Times New Roman" panose="02020603050405020304" charset="0"/>
                <a:ea typeface="Nunito Sans" charset="0"/>
                <a:cs typeface="Times New Roman" panose="02020603050405020304" charset="0"/>
                <a:sym typeface="Arial" panose="020B0604020202020204" pitchFamily="34" charset="0"/>
              </a:rPr>
              <a:t>ON ROAD VEHICLE BREAKDOWN HELP ASSISTANCE</a:t>
            </a:r>
            <a:endParaRPr lang="en-IN" altLang="zh-CN" sz="5200" b="1" dirty="0">
              <a:solidFill>
                <a:schemeClr val="tx1"/>
              </a:solidFill>
              <a:effectLst>
                <a:outerShdw blurRad="38100" dist="19050" dir="2700000" algn="tl" rotWithShape="0">
                  <a:schemeClr val="dk1">
                    <a:alpha val="40000"/>
                  </a:schemeClr>
                </a:outerShdw>
              </a:effectLst>
              <a:latin typeface="Times New Roman" panose="02020603050405020304" charset="0"/>
              <a:ea typeface="Nunito Sans" charset="0"/>
              <a:cs typeface="Times New Roman" panose="02020603050405020304" charset="0"/>
              <a:sym typeface="Arial" panose="020B0604020202020204" pitchFamily="34" charset="0"/>
            </a:endParaRPr>
          </a:p>
        </p:txBody>
      </p:sp>
      <p:sp>
        <p:nvSpPr>
          <p:cNvPr id="2" name="Text Box 1"/>
          <p:cNvSpPr txBox="1"/>
          <p:nvPr/>
        </p:nvSpPr>
        <p:spPr>
          <a:xfrm>
            <a:off x="3232785" y="3963035"/>
            <a:ext cx="4872355" cy="1198880"/>
          </a:xfrm>
          <a:prstGeom prst="rect">
            <a:avLst/>
          </a:prstGeom>
          <a:noFill/>
        </p:spPr>
        <p:txBody>
          <a:bodyPr wrap="square" rtlCol="0">
            <a:spAutoFit/>
          </a:bodyPr>
          <a:p>
            <a:pPr algn="ctr">
              <a:lnSpc>
                <a:spcPct val="120000"/>
              </a:lnSpc>
            </a:pPr>
            <a:r>
              <a:rPr lang="en-IN" alt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BY</a:t>
            </a:r>
            <a:endParaRPr lang="en-IN" alt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lnSpc>
                <a:spcPct val="120000"/>
              </a:lnSpc>
            </a:pPr>
            <a:r>
              <a:rPr lang="en-IN" alt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R.NAMRATHA  - 22N31A12F2</a:t>
            </a:r>
            <a:endParaRPr lang="en-IN" alt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lnSpc>
                <a:spcPct val="120000"/>
              </a:lnSpc>
            </a:pPr>
            <a:endParaRPr lang="en-IN" alt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latin typeface="Times New Roman" panose="02020603050405020304" charset="0"/>
                <a:cs typeface="Times New Roman" panose="02020603050405020304" charset="0"/>
              </a:rPr>
              <a:t>RESULT</a:t>
            </a:r>
            <a:endParaRPr lang="en-IN" altLang="en-US">
              <a:latin typeface="Times New Roman" panose="02020603050405020304" charset="0"/>
              <a:cs typeface="Times New Roman" panose="02020603050405020304" charset="0"/>
            </a:endParaRPr>
          </a:p>
        </p:txBody>
      </p:sp>
      <p:pic>
        <p:nvPicPr>
          <p:cNvPr id="4" name="Content Placeholder 3"/>
          <p:cNvPicPr>
            <a:picLocks noChangeAspect="1"/>
          </p:cNvPicPr>
          <p:nvPr>
            <p:ph idx="1"/>
          </p:nvPr>
        </p:nvPicPr>
        <p:blipFill>
          <a:blip r:embed="rId1"/>
          <a:stretch>
            <a:fillRect/>
          </a:stretch>
        </p:blipFill>
        <p:spPr>
          <a:xfrm>
            <a:off x="838835" y="1691005"/>
            <a:ext cx="10666730" cy="4765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68580"/>
            <a:ext cx="10515600" cy="858520"/>
          </a:xfrm>
        </p:spPr>
        <p:txBody>
          <a:bodyPr>
            <a:normAutofit/>
          </a:bodyPr>
          <a:p>
            <a:r>
              <a:rPr lang="en-IN" altLang="en-US" sz="2400" b="1">
                <a:latin typeface="Times New Roman" panose="02020603050405020304" charset="0"/>
                <a:cs typeface="Times New Roman" panose="02020603050405020304" charset="0"/>
              </a:rPr>
              <a:t>     </a:t>
            </a:r>
            <a:endParaRPr lang="en-IN" altLang="en-US" sz="2400" b="1">
              <a:latin typeface="Times New Roman" panose="02020603050405020304" charset="0"/>
              <a:cs typeface="Times New Roman" panose="02020603050405020304" charset="0"/>
            </a:endParaRPr>
          </a:p>
        </p:txBody>
      </p:sp>
      <p:pic>
        <p:nvPicPr>
          <p:cNvPr id="5" name="Content Placeholder 4"/>
          <p:cNvPicPr>
            <a:picLocks noChangeAspect="1"/>
          </p:cNvPicPr>
          <p:nvPr>
            <p:ph idx="1"/>
          </p:nvPr>
        </p:nvPicPr>
        <p:blipFill>
          <a:blip r:embed="rId1"/>
          <a:stretch>
            <a:fillRect/>
          </a:stretch>
        </p:blipFill>
        <p:spPr>
          <a:xfrm>
            <a:off x="0" y="0"/>
            <a:ext cx="12192000" cy="6857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a:latin typeface="Times New Roman" panose="02020603050405020304" charset="0"/>
              <a:cs typeface="Times New Roman" panose="02020603050405020304" charset="0"/>
            </a:endParaRPr>
          </a:p>
        </p:txBody>
      </p:sp>
      <p:pic>
        <p:nvPicPr>
          <p:cNvPr id="6" name="Content Placeholder 5"/>
          <p:cNvPicPr>
            <a:picLocks noChangeAspect="1"/>
          </p:cNvPicPr>
          <p:nvPr>
            <p:ph idx="1"/>
          </p:nvPr>
        </p:nvPicPr>
        <p:blipFill>
          <a:blip r:embed="rId1"/>
          <a:stretch>
            <a:fillRect/>
          </a:stretch>
        </p:blipFill>
        <p:spPr>
          <a:xfrm>
            <a:off x="0" y="0"/>
            <a:ext cx="12192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35" y="635"/>
            <a:ext cx="12191365" cy="68573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635" y="-635"/>
            <a:ext cx="12191365"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7" name="Content Placeholder 6"/>
          <p:cNvPicPr>
            <a:picLocks noChangeAspect="1"/>
          </p:cNvPicPr>
          <p:nvPr>
            <p:ph idx="1"/>
          </p:nvPr>
        </p:nvPicPr>
        <p:blipFill>
          <a:blip r:embed="rId1"/>
          <a:stretch>
            <a:fillRect/>
          </a:stretch>
        </p:blipFill>
        <p:spPr>
          <a:xfrm>
            <a:off x="635" y="635"/>
            <a:ext cx="12191365" cy="68573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0" y="-635"/>
            <a:ext cx="12192000" cy="68592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0" y="635"/>
            <a:ext cx="12192000" cy="68573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p:cNvPicPr>
            <a:picLocks noChangeAspect="1"/>
          </p:cNvPicPr>
          <p:nvPr>
            <p:ph idx="1"/>
          </p:nvPr>
        </p:nvPicPr>
        <p:blipFill>
          <a:blip r:embed="rId1"/>
          <a:stretch>
            <a:fillRect/>
          </a:stretch>
        </p:blipFill>
        <p:spPr>
          <a:xfrm>
            <a:off x="0" y="635"/>
            <a:ext cx="12300585" cy="68573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838200" y="267335"/>
            <a:ext cx="10515600" cy="1325563"/>
          </a:xfrm>
        </p:spPr>
        <p:txBody>
          <a:bodyPr/>
          <a:p>
            <a:endParaRPr lang="en-IN" altLang="en-US">
              <a:latin typeface="Times New Roman" panose="02020603050405020304" charset="0"/>
              <a:cs typeface="Times New Roman" panose="02020603050405020304" charset="0"/>
            </a:endParaRPr>
          </a:p>
        </p:txBody>
      </p:sp>
      <p:pic>
        <p:nvPicPr>
          <p:cNvPr id="8" name="Content Placeholder 7"/>
          <p:cNvPicPr>
            <a:picLocks noChangeAspect="1"/>
          </p:cNvPicPr>
          <p:nvPr>
            <p:ph idx="1"/>
          </p:nvPr>
        </p:nvPicPr>
        <p:blipFill>
          <a:blip r:embed="rId1"/>
          <a:stretch>
            <a:fillRect/>
          </a:stretch>
        </p:blipFill>
        <p:spPr>
          <a:xfrm>
            <a:off x="0" y="635"/>
            <a:ext cx="12192000" cy="68573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71450"/>
            <a:ext cx="10515600" cy="1325563"/>
          </a:xfrm>
        </p:spPr>
        <p:txBody>
          <a:bodyPr/>
          <a:p>
            <a:pPr algn="ctr"/>
            <a:r>
              <a:rPr lang="en-IN" altLang="en-US" b="1">
                <a:latin typeface="Times New Roman" panose="02020603050405020304" charset="0"/>
                <a:cs typeface="Times New Roman" panose="02020603050405020304" charset="0"/>
              </a:rPr>
              <a:t>  </a:t>
            </a:r>
            <a:r>
              <a:rPr lang="en-IN" altLang="en-US" sz="4000" b="1" u="sng">
                <a:latin typeface="Times New Roman" panose="02020603050405020304" charset="0"/>
                <a:cs typeface="Times New Roman" panose="02020603050405020304" charset="0"/>
              </a:rPr>
              <a:t>AGENDA</a:t>
            </a:r>
            <a:endParaRPr lang="en-IN" altLang="en-US" sz="4000" b="1" u="sng">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486400" y="1592580"/>
            <a:ext cx="6312535" cy="4679950"/>
          </a:xfrm>
        </p:spPr>
        <p:txBody>
          <a:bodyPr>
            <a:noAutofit/>
          </a:bodyPr>
          <a:p>
            <a:pPr marL="0" indent="0" algn="just">
              <a:lnSpc>
                <a:spcPct val="100000"/>
              </a:lnSpc>
              <a:buNone/>
            </a:pPr>
            <a:r>
              <a:rPr lang="en-IN" altLang="en-US" sz="2400">
                <a:latin typeface="Times New Roman" panose="02020603050405020304" charset="0"/>
                <a:cs typeface="Times New Roman" panose="02020603050405020304" charset="0"/>
              </a:rPr>
              <a:t>           </a:t>
            </a:r>
            <a:endParaRPr lang="en-US" sz="2400">
              <a:latin typeface="Times New Roman" panose="02020603050405020304" charset="0"/>
              <a:cs typeface="Times New Roman" panose="02020603050405020304" charset="0"/>
            </a:endParaRPr>
          </a:p>
        </p:txBody>
      </p:sp>
      <p:sp>
        <p:nvSpPr>
          <p:cNvPr id="4" name="Text Box 3"/>
          <p:cNvSpPr txBox="1"/>
          <p:nvPr/>
        </p:nvSpPr>
        <p:spPr>
          <a:xfrm>
            <a:off x="1002665" y="1215390"/>
            <a:ext cx="10863580" cy="5642610"/>
          </a:xfrm>
          <a:prstGeom prst="rect">
            <a:avLst/>
          </a:prstGeom>
          <a:noFill/>
        </p:spPr>
        <p:txBody>
          <a:bodyPr wrap="square" rtlCol="0">
            <a:noAutofit/>
          </a:bodyPr>
          <a:p>
            <a:pPr marL="342900" indent="-342900">
              <a:buFont typeface="Wingdings" panose="05000000000000000000" pitchFamily="2" charset="2"/>
              <a:buChar char="Ø"/>
            </a:pPr>
            <a:endParaRPr lang="en-US" dirty="0">
              <a:latin typeface="Times New Roman" panose="02020603050405020304" charset="0"/>
              <a:cs typeface="Times New Roman" panose="02020603050405020304" charset="0"/>
              <a:sym typeface="+mn-ea"/>
            </a:endParaRPr>
          </a:p>
          <a:p>
            <a:pPr marL="342900" indent="-342900">
              <a:buFont typeface="Wingdings" panose="05000000000000000000" pitchFamily="2" charset="2"/>
              <a:buChar char="Ø"/>
            </a:pPr>
            <a:r>
              <a:rPr lang="en-US" sz="2800" dirty="0">
                <a:latin typeface="Times New Roman" panose="02020603050405020304" charset="0"/>
                <a:cs typeface="Times New Roman" panose="02020603050405020304" charset="0"/>
                <a:sym typeface="+mn-ea"/>
              </a:rPr>
              <a:t>Introductio</a:t>
            </a:r>
            <a:r>
              <a:rPr lang="en-IN" altLang="en-US" sz="2800" dirty="0">
                <a:latin typeface="Times New Roman" panose="02020603050405020304" charset="0"/>
                <a:cs typeface="Times New Roman" panose="02020603050405020304" charset="0"/>
                <a:sym typeface="+mn-ea"/>
              </a:rPr>
              <a:t>n</a:t>
            </a:r>
            <a:endParaRPr lang="en-US" sz="2800" dirty="0">
              <a:latin typeface="Times New Roman" panose="02020603050405020304" charset="0"/>
              <a:cs typeface="Times New Roman" panose="02020603050405020304" charset="0"/>
            </a:endParaRPr>
          </a:p>
          <a:p>
            <a:pPr marL="342900" indent="-342900">
              <a:buFont typeface="Wingdings" panose="05000000000000000000" pitchFamily="2" charset="2"/>
              <a:buChar char="Ø"/>
            </a:pPr>
            <a:r>
              <a:rPr lang="en-IN" altLang="en-US" sz="2800" dirty="0">
                <a:latin typeface="Times New Roman" panose="02020603050405020304" charset="0"/>
                <a:cs typeface="Times New Roman" panose="02020603050405020304" charset="0"/>
                <a:sym typeface="+mn-ea"/>
              </a:rPr>
              <a:t>System </a:t>
            </a:r>
            <a:r>
              <a:rPr lang="en-US" sz="2800" dirty="0">
                <a:latin typeface="Times New Roman" panose="02020603050405020304" charset="0"/>
                <a:cs typeface="Times New Roman" panose="02020603050405020304" charset="0"/>
                <a:sym typeface="+mn-ea"/>
              </a:rPr>
              <a:t>Requirements</a:t>
            </a:r>
            <a:endParaRPr lang="en-US" sz="2800" dirty="0">
              <a:latin typeface="Times New Roman" panose="02020603050405020304" charset="0"/>
              <a:cs typeface="Times New Roman" panose="02020603050405020304" charset="0"/>
              <a:sym typeface="+mn-ea"/>
            </a:endParaRPr>
          </a:p>
          <a:p>
            <a:pPr marL="342900" indent="-342900">
              <a:buFont typeface="Wingdings" panose="05000000000000000000" pitchFamily="2" charset="2"/>
              <a:buChar char="Ø"/>
            </a:pPr>
            <a:r>
              <a:rPr lang="en-IN" altLang="en-US" sz="2800" dirty="0">
                <a:latin typeface="Times New Roman" panose="02020603050405020304" charset="0"/>
                <a:cs typeface="Times New Roman" panose="02020603050405020304" charset="0"/>
              </a:rPr>
              <a:t>Application Description</a:t>
            </a:r>
            <a:endParaRPr lang="en-US" sz="2800" dirty="0">
              <a:latin typeface="Times New Roman" panose="02020603050405020304" charset="0"/>
              <a:cs typeface="Times New Roman" panose="02020603050405020304" charset="0"/>
            </a:endParaRPr>
          </a:p>
          <a:p>
            <a:pPr marL="342900" indent="-342900">
              <a:buFont typeface="Wingdings" panose="05000000000000000000" pitchFamily="2" charset="2"/>
              <a:buChar char="Ø"/>
            </a:pPr>
            <a:r>
              <a:rPr lang="en-US" sz="2800" dirty="0">
                <a:latin typeface="Times New Roman" panose="02020603050405020304" charset="0"/>
                <a:cs typeface="Times New Roman" panose="02020603050405020304" charset="0"/>
                <a:sym typeface="+mn-ea"/>
              </a:rPr>
              <a:t>Source Code</a:t>
            </a:r>
            <a:endParaRPr lang="en-US" sz="2800" dirty="0">
              <a:latin typeface="Times New Roman" panose="02020603050405020304" charset="0"/>
              <a:cs typeface="Times New Roman" panose="02020603050405020304" charset="0"/>
            </a:endParaRPr>
          </a:p>
          <a:p>
            <a:pPr marL="342900" indent="-342900">
              <a:buFont typeface="Wingdings" panose="05000000000000000000" pitchFamily="2" charset="2"/>
              <a:buChar char="Ø"/>
            </a:pPr>
            <a:r>
              <a:rPr lang="en-US" sz="2800" dirty="0">
                <a:latin typeface="Times New Roman" panose="02020603050405020304" charset="0"/>
                <a:cs typeface="Times New Roman" panose="02020603050405020304" charset="0"/>
                <a:sym typeface="+mn-ea"/>
              </a:rPr>
              <a:t>Result</a:t>
            </a:r>
            <a:endParaRPr lang="en-US" sz="2800" dirty="0">
              <a:latin typeface="Times New Roman" panose="02020603050405020304" charset="0"/>
              <a:cs typeface="Times New Roman" panose="02020603050405020304" charset="0"/>
            </a:endParaRPr>
          </a:p>
          <a:p>
            <a:pPr marL="342900" indent="-342900">
              <a:buFont typeface="Wingdings" panose="05000000000000000000" pitchFamily="2" charset="2"/>
              <a:buChar char="Ø"/>
            </a:pPr>
            <a:r>
              <a:rPr lang="en-US" sz="2800" dirty="0">
                <a:latin typeface="Times New Roman" panose="02020603050405020304" charset="0"/>
                <a:cs typeface="Times New Roman" panose="02020603050405020304" charset="0"/>
                <a:sym typeface="+mn-ea"/>
              </a:rPr>
              <a:t>Conclusion</a:t>
            </a:r>
            <a:endParaRPr lang="en-US" sz="2800" dirty="0">
              <a:latin typeface="Times New Roman" panose="02020603050405020304" charset="0"/>
              <a:cs typeface="Times New Roman" panose="02020603050405020304" charset="0"/>
            </a:endParaRPr>
          </a:p>
          <a:p>
            <a:pPr marL="342900" indent="-342900">
              <a:buFont typeface="Wingdings" panose="05000000000000000000" pitchFamily="2" charset="2"/>
              <a:buChar char="Ø"/>
            </a:pPr>
            <a:r>
              <a:rPr lang="en-US" sz="2800" dirty="0">
                <a:latin typeface="Times New Roman" panose="02020603050405020304" charset="0"/>
                <a:cs typeface="Times New Roman" panose="02020603050405020304" charset="0"/>
                <a:sym typeface="+mn-ea"/>
              </a:rPr>
              <a:t>References</a:t>
            </a:r>
            <a:endParaRPr lang="en-US" sz="2800" dirty="0">
              <a:latin typeface="Times New Roman" panose="02020603050405020304" charset="0"/>
              <a:cs typeface="Times New Roman" panose="02020603050405020304" charset="0"/>
            </a:endParaRPr>
          </a:p>
          <a:p>
            <a:endParaRPr lang="en-US"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635" y="-635"/>
            <a:ext cx="12192000" cy="68592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635" y="-635"/>
            <a:ext cx="12191365" cy="68592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635" y="-635"/>
            <a:ext cx="12190730" cy="68592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0" y="-635"/>
            <a:ext cx="12192000"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0" y="-635"/>
            <a:ext cx="12192635" cy="68586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9215" y="0"/>
            <a:ext cx="12261215"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635" y="635"/>
            <a:ext cx="12191365" cy="68573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70" y="-635"/>
            <a:ext cx="12193270"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IN" altLang="en-US">
                <a:latin typeface="Times New Roman" panose="02020603050405020304" charset="0"/>
                <a:cs typeface="Times New Roman" panose="02020603050405020304" charset="0"/>
              </a:rPr>
              <a:t>CONCLUSION</a:t>
            </a:r>
            <a:endParaRPr lang="en-IN" alt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286385" y="1825625"/>
            <a:ext cx="8031480" cy="4351655"/>
          </a:xfrm>
        </p:spPr>
        <p:txBody>
          <a:bodyPr>
            <a:normAutofit fontScale="90000"/>
          </a:bodyPr>
          <a:p>
            <a:pPr algn="just"/>
            <a:r>
              <a:rPr lang="en-US">
                <a:latin typeface="Times New Roman" panose="02020603050405020304" charset="0"/>
                <a:cs typeface="Times New Roman" panose="02020603050405020304" charset="0"/>
              </a:rPr>
              <a:t>The on-road vehicle breakdown help assistance website provides a streamlined solution for vehicle owners facing unexpected breakdowns. With its user-friendly interface, the website enables users to quickly report issues, verify their identity through OTP, and access real-time assistance via a nearby mechanic. Integrated features like Google Maps navigation, service details, and cash on delivery for services ensure a reliable and convenient experience. This digital platform enhances roadside assistance accessibility, enabling users to get back on track efficiently and with peace of mind.</a:t>
            </a:r>
            <a:endParaRPr lang="en-US">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8418830" y="1576070"/>
            <a:ext cx="3379470" cy="43427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latin typeface="Times New Roman" panose="02020603050405020304" charset="0"/>
                <a:cs typeface="Times New Roman" panose="02020603050405020304" charset="0"/>
              </a:rPr>
              <a:t>REFERENCES</a:t>
            </a:r>
            <a:endParaRPr lang="en-IN" alt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507490"/>
            <a:ext cx="10515600" cy="4669790"/>
          </a:xfrm>
        </p:spPr>
        <p:txBody>
          <a:bodyPr>
            <a:normAutofit/>
          </a:bodyPr>
          <a:p>
            <a:r>
              <a:rPr lang="en-US" sz="2400">
                <a:latin typeface="Times New Roman" panose="02020603050405020304" charset="0"/>
                <a:cs typeface="Times New Roman" panose="02020603050405020304" charset="0"/>
              </a:rPr>
              <a:t>J. Whipple, W. Arensman and M. S. Boler, "A public safety application</a:t>
            </a:r>
            <a:r>
              <a:rPr lang="en-IN" altLang="en-US" sz="2400">
                <a:latin typeface="Times New Roman" panose="02020603050405020304" charset="0"/>
                <a:cs typeface="Times New Roman" panose="02020603050405020304" charset="0"/>
              </a:rPr>
              <a:t> </a:t>
            </a:r>
            <a:r>
              <a:rPr lang="en-US" sz="2400">
                <a:latin typeface="Times New Roman" panose="02020603050405020304" charset="0"/>
                <a:cs typeface="Times New Roman" panose="02020603050405020304" charset="0"/>
              </a:rPr>
              <a:t>of GPS-enabled smartphones and the android operating system," 2009</a:t>
            </a:r>
            <a:r>
              <a:rPr lang="en-IN" altLang="en-US" sz="2400">
                <a:latin typeface="Times New Roman" panose="02020603050405020304" charset="0"/>
                <a:cs typeface="Times New Roman" panose="02020603050405020304" charset="0"/>
              </a:rPr>
              <a:t> </a:t>
            </a:r>
            <a:r>
              <a:rPr lang="en-US" sz="2400">
                <a:latin typeface="Times New Roman" panose="02020603050405020304" charset="0"/>
                <a:cs typeface="Times New Roman" panose="02020603050405020304" charset="0"/>
              </a:rPr>
              <a:t>IEEE International Conference on Systems, Man and Cybernetics, 2009,pp. 2059-2061.</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Anon., 2019. Youtube. [Online] Available</a:t>
            </a:r>
            <a:r>
              <a:rPr lang="en-IN" altLang="en-US" sz="2400">
                <a:latin typeface="Times New Roman" panose="02020603050405020304" charset="0"/>
                <a:cs typeface="Times New Roman" panose="02020603050405020304" charset="0"/>
              </a:rPr>
              <a:t> </a:t>
            </a:r>
            <a:r>
              <a:rPr lang="en-US" sz="2400">
                <a:latin typeface="Times New Roman" panose="02020603050405020304" charset="0"/>
                <a:cs typeface="Times New Roman" panose="02020603050405020304" charset="0"/>
              </a:rPr>
              <a:t>at:https://www.youtube.com/watch?v=E1eqRN TZqDM&amp;t=551s</a:t>
            </a:r>
            <a:endParaRPr lang="en-US" sz="2400">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Anon., 2020. Git Hub. [Online] Available at: https://github.com/</a:t>
            </a:r>
            <a:endParaRPr lang="en-US" sz="24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82550"/>
            <a:ext cx="10515600" cy="984250"/>
          </a:xfrm>
        </p:spPr>
        <p:txBody>
          <a:bodyPr>
            <a:normAutofit fontScale="90000"/>
          </a:bodyPr>
          <a:p>
            <a:pPr algn="ctr"/>
            <a:br>
              <a:rPr lang="en-IN" altLang="en-US"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br>
            <a:r>
              <a:rPr lang="en-IN" altLang="en-US" b="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INTRODUCTION</a:t>
            </a:r>
            <a:endParaRPr lang="en-IN" altLang="en-US" b="1" u="sng">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735330" y="1066800"/>
            <a:ext cx="6405245" cy="4351655"/>
          </a:xfrm>
        </p:spPr>
        <p:txBody>
          <a:bodyPr>
            <a:noAutofit/>
          </a:bodyPr>
          <a:p>
            <a:pPr algn="just">
              <a:lnSpc>
                <a:spcPct val="150000"/>
              </a:lnSpc>
              <a:buFont typeface="Wingdings" panose="05000000000000000000" charset="0"/>
              <a:buChar char="§"/>
            </a:pPr>
            <a:endParaRPr lang="en-US" sz="160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1900">
                <a:latin typeface="Times New Roman" panose="02020603050405020304" charset="0"/>
                <a:cs typeface="Times New Roman" panose="02020603050405020304" charset="0"/>
              </a:rPr>
              <a:t>Vehicle breakdowns can be really frustrating and happen when we least expect them. Our project, "On-Road Vehicle Breakdown Help Assistance," looks at how to handle these situations better. We’ll explore common problems like flat tires and dead batteries, and see how current help services work. Our goal is to find new and improved ways to make roadside assistance faster and more effective. </a:t>
            </a:r>
            <a:endParaRPr lang="en-US" sz="190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1900">
                <a:latin typeface="Times New Roman" panose="02020603050405020304" charset="0"/>
                <a:cs typeface="Times New Roman" panose="02020603050405020304" charset="0"/>
              </a:rPr>
              <a:t>Through our research and analysis, we hope to provide practical insights and strategies that can help drivers manage breakdowns with greater ease and confidence. </a:t>
            </a:r>
            <a:endParaRPr lang="en-US" sz="1900">
              <a:latin typeface="Times New Roman" panose="02020603050405020304" charset="0"/>
              <a:cs typeface="Times New Roman" panose="02020603050405020304" charset="0"/>
            </a:endParaRPr>
          </a:p>
        </p:txBody>
      </p:sp>
      <p:sp>
        <p:nvSpPr>
          <p:cNvPr id="5" name="Text Box 4"/>
          <p:cNvSpPr txBox="1"/>
          <p:nvPr/>
        </p:nvSpPr>
        <p:spPr>
          <a:xfrm>
            <a:off x="2694940" y="390525"/>
            <a:ext cx="4064000" cy="368300"/>
          </a:xfrm>
          <a:prstGeom prst="rect">
            <a:avLst/>
          </a:prstGeom>
          <a:noFill/>
        </p:spPr>
        <p:txBody>
          <a:bodyPr wrap="square" rtlCol="0">
            <a:spAutoFit/>
          </a:bodyPr>
          <a:p>
            <a:endParaRPr lang="en-US"/>
          </a:p>
        </p:txBody>
      </p:sp>
      <p:pic>
        <p:nvPicPr>
          <p:cNvPr id="7" name="Picture 6"/>
          <p:cNvPicPr>
            <a:picLocks noChangeAspect="1"/>
          </p:cNvPicPr>
          <p:nvPr/>
        </p:nvPicPr>
        <p:blipFill>
          <a:blip r:embed="rId1"/>
          <a:stretch>
            <a:fillRect/>
          </a:stretch>
        </p:blipFill>
        <p:spPr>
          <a:xfrm>
            <a:off x="7686675" y="1574800"/>
            <a:ext cx="4221480" cy="42214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a:srcRect l="21011" t="17495" r="22011" b="36004"/>
          <a:stretch>
            <a:fillRect/>
          </a:stretch>
        </p:blipFill>
        <p:spPr>
          <a:xfrm rot="5400000" flipV="1">
            <a:off x="-1343482" y="1343489"/>
            <a:ext cx="6858000" cy="4171024"/>
          </a:xfrm>
          <a:prstGeom prst="rect">
            <a:avLst/>
          </a:prstGeom>
        </p:spPr>
      </p:pic>
      <p:pic>
        <p:nvPicPr>
          <p:cNvPr id="31" name="图片 30"/>
          <p:cNvPicPr>
            <a:picLocks noChangeAspect="1"/>
          </p:cNvPicPr>
          <p:nvPr/>
        </p:nvPicPr>
        <p:blipFill rotWithShape="1">
          <a:blip r:embed="rId1"/>
          <a:srcRect l="21011" t="54174" r="22011" b="7444"/>
          <a:stretch>
            <a:fillRect/>
          </a:stretch>
        </p:blipFill>
        <p:spPr>
          <a:xfrm rot="5400000" flipV="1">
            <a:off x="6462249" y="1128250"/>
            <a:ext cx="6858000" cy="4601499"/>
          </a:xfrm>
          <a:prstGeom prst="rect">
            <a:avLst/>
          </a:prstGeom>
        </p:spPr>
      </p:pic>
      <p:sp>
        <p:nvSpPr>
          <p:cNvPr id="18" name="矩形 17"/>
          <p:cNvSpPr/>
          <p:nvPr/>
        </p:nvSpPr>
        <p:spPr>
          <a:xfrm>
            <a:off x="3758387" y="2545381"/>
            <a:ext cx="10447199" cy="1322070"/>
          </a:xfrm>
          <a:prstGeom prst="rect">
            <a:avLst/>
          </a:prstGeom>
        </p:spPr>
        <p:txBody>
          <a:bodyPr wrap="square">
            <a:spAutoFit/>
          </a:bodyPr>
          <a:lstStyle/>
          <a:p>
            <a:pPr algn="just"/>
            <a:r>
              <a:rPr lang="zh-CN" altLang="en-US" sz="8000" b="1" dirty="0">
                <a:solidFill>
                  <a:schemeClr val="tx1"/>
                </a:solidFill>
                <a:effectLst>
                  <a:outerShdw blurRad="38100" dist="19050" dir="2700000" algn="tl" rotWithShape="0">
                    <a:schemeClr val="dk1">
                      <a:alpha val="40000"/>
                    </a:schemeClr>
                  </a:outerShdw>
                </a:effectLst>
                <a:latin typeface="Times New Roman" panose="02020603050405020304" charset="0"/>
                <a:ea typeface="Nunito Sans ExtraBold" charset="0"/>
                <a:cs typeface="Times New Roman" panose="02020603050405020304" charset="0"/>
                <a:sym typeface="+mn-lt"/>
              </a:rPr>
              <a:t>THANK YOU</a:t>
            </a:r>
            <a:endParaRPr lang="zh-CN" altLang="en-US" sz="8000" b="1" dirty="0">
              <a:solidFill>
                <a:schemeClr val="tx1"/>
              </a:solidFill>
              <a:effectLst>
                <a:outerShdw blurRad="38100" dist="19050" dir="2700000" algn="tl" rotWithShape="0">
                  <a:schemeClr val="dk1">
                    <a:alpha val="40000"/>
                  </a:schemeClr>
                </a:outerShdw>
              </a:effectLst>
              <a:latin typeface="Times New Roman" panose="02020603050405020304" charset="0"/>
              <a:ea typeface="Nunito Sans ExtraBold" charset="0"/>
              <a:cs typeface="Times New Roman" panose="02020603050405020304"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464820"/>
            <a:ext cx="10515600" cy="106680"/>
          </a:xfrm>
        </p:spPr>
        <p:txBody>
          <a:bodyPr>
            <a:normAutofit fontScale="90000"/>
          </a:bodyPr>
          <a:p>
            <a:endParaRPr lang="en-US"/>
          </a:p>
        </p:txBody>
      </p:sp>
      <p:sp>
        <p:nvSpPr>
          <p:cNvPr id="3" name="Content Placeholder 2"/>
          <p:cNvSpPr>
            <a:spLocks noGrp="1"/>
          </p:cNvSpPr>
          <p:nvPr>
            <p:ph idx="1"/>
          </p:nvPr>
        </p:nvSpPr>
        <p:spPr>
          <a:xfrm>
            <a:off x="647700" y="382905"/>
            <a:ext cx="7840980" cy="6217920"/>
          </a:xfrm>
        </p:spPr>
        <p:txBody>
          <a:bodyPr>
            <a:normAutofit fontScale="80000"/>
          </a:bodyPr>
          <a:p>
            <a:pPr marL="0" indent="0">
              <a:buNone/>
            </a:pPr>
            <a:endParaRPr lang="en-IN" altLang="en-US" b="1">
              <a:latin typeface="Times New Roman" panose="02020603050405020304" charset="0"/>
              <a:cs typeface="Times New Roman" panose="02020603050405020304" charset="0"/>
              <a:sym typeface="+mn-ea"/>
            </a:endParaRPr>
          </a:p>
          <a:p>
            <a:pPr marL="0" indent="0">
              <a:buNone/>
            </a:pPr>
            <a:r>
              <a:rPr lang="en-IN" altLang="en-US" b="1" u="sng">
                <a:latin typeface="Times New Roman" panose="02020603050405020304" charset="0"/>
                <a:cs typeface="Times New Roman" panose="02020603050405020304" charset="0"/>
                <a:sym typeface="+mn-ea"/>
              </a:rPr>
              <a:t>EXISTING  SYSTEM</a:t>
            </a:r>
            <a:endParaRPr lang="en-IN" altLang="en-US" b="1" u="sng">
              <a:latin typeface="Times New Roman" panose="02020603050405020304" charset="0"/>
              <a:cs typeface="Times New Roman" panose="02020603050405020304" charset="0"/>
              <a:sym typeface="+mn-ea"/>
            </a:endParaRPr>
          </a:p>
          <a:p>
            <a:pPr algn="just">
              <a:lnSpc>
                <a:spcPct val="100000"/>
              </a:lnSpc>
              <a:buFont typeface="Arial" panose="020B0604020202020204" pitchFamily="34" charset="0"/>
              <a:buChar char="•"/>
            </a:pPr>
            <a:r>
              <a:rPr lang="en-US" sz="2665">
                <a:latin typeface="Times New Roman" panose="02020603050405020304" charset="0"/>
                <a:cs typeface="Times New Roman" panose="02020603050405020304" charset="0"/>
                <a:sym typeface="+mn-ea"/>
              </a:rPr>
              <a:t>Currently, roadside assistance services offer essential help for drivers facing breakdowns</a:t>
            </a:r>
            <a:r>
              <a:rPr lang="en-IN" altLang="en-US" sz="2665">
                <a:latin typeface="Times New Roman" panose="02020603050405020304" charset="0"/>
                <a:cs typeface="Times New Roman" panose="02020603050405020304" charset="0"/>
                <a:sym typeface="+mn-ea"/>
              </a:rPr>
              <a:t> like </a:t>
            </a:r>
            <a:r>
              <a:rPr lang="en-US" sz="2665">
                <a:latin typeface="Times New Roman" panose="02020603050405020304" charset="0"/>
                <a:cs typeface="Times New Roman" panose="02020603050405020304" charset="0"/>
                <a:sym typeface="+mn-ea"/>
              </a:rPr>
              <a:t>flat tire changes, fuel delivery for out-of-gas situatio</a:t>
            </a:r>
            <a:r>
              <a:rPr lang="en-IN" altLang="en-US" sz="2665">
                <a:latin typeface="Times New Roman" panose="02020603050405020304" charset="0"/>
                <a:cs typeface="Times New Roman" panose="02020603050405020304" charset="0"/>
                <a:sym typeface="+mn-ea"/>
              </a:rPr>
              <a:t>ns and many more .T</a:t>
            </a:r>
            <a:r>
              <a:rPr lang="en-US" sz="2665">
                <a:latin typeface="Times New Roman" panose="02020603050405020304" charset="0"/>
                <a:cs typeface="Times New Roman" panose="02020603050405020304" charset="0"/>
                <a:sym typeface="+mn-ea"/>
              </a:rPr>
              <a:t>he existing system </a:t>
            </a:r>
            <a:r>
              <a:rPr lang="en-IN" altLang="en-US" sz="2665">
                <a:latin typeface="Times New Roman" panose="02020603050405020304" charset="0"/>
                <a:cs typeface="Times New Roman" panose="02020603050405020304" charset="0"/>
                <a:sym typeface="+mn-ea"/>
              </a:rPr>
              <a:t>is facing</a:t>
            </a:r>
            <a:r>
              <a:rPr lang="en-US" sz="2665">
                <a:latin typeface="Times New Roman" panose="02020603050405020304" charset="0"/>
                <a:cs typeface="Times New Roman" panose="02020603050405020304" charset="0"/>
                <a:sym typeface="+mn-ea"/>
              </a:rPr>
              <a:t> challenges such as variable response times, limited service coverage in remote areas, and delays due to the need for dispatch and resource availability</a:t>
            </a:r>
            <a:r>
              <a:rPr lang="en-IN" altLang="en-US" sz="2665">
                <a:latin typeface="Times New Roman" panose="02020603050405020304" charset="0"/>
                <a:cs typeface="Times New Roman" panose="02020603050405020304" charset="0"/>
                <a:sym typeface="+mn-ea"/>
              </a:rPr>
              <a:t>.</a:t>
            </a:r>
            <a:endParaRPr lang="en-IN" altLang="en-US" sz="2665">
              <a:latin typeface="Times New Roman" panose="02020603050405020304" charset="0"/>
              <a:cs typeface="Times New Roman" panose="02020603050405020304" charset="0"/>
              <a:sym typeface="+mn-ea"/>
            </a:endParaRPr>
          </a:p>
          <a:p>
            <a:pPr algn="just">
              <a:lnSpc>
                <a:spcPct val="100000"/>
              </a:lnSpc>
              <a:buFont typeface="Arial" panose="020B0604020202020204" pitchFamily="34" charset="0"/>
              <a:buChar char="•"/>
            </a:pPr>
            <a:endParaRPr lang="en-IN" altLang="en-US" b="1" u="sng">
              <a:latin typeface="Times New Roman" panose="02020603050405020304" charset="0"/>
              <a:cs typeface="Times New Roman" panose="02020603050405020304" charset="0"/>
              <a:sym typeface="+mn-ea"/>
            </a:endParaRPr>
          </a:p>
          <a:p>
            <a:pPr marL="0" indent="0" algn="just">
              <a:lnSpc>
                <a:spcPct val="100000"/>
              </a:lnSpc>
              <a:buFont typeface="Arial" panose="020B0604020202020204" pitchFamily="34" charset="0"/>
              <a:buNone/>
            </a:pPr>
            <a:r>
              <a:rPr lang="en-IN" altLang="en-US" b="1" u="sng">
                <a:latin typeface="Times New Roman" panose="02020603050405020304" charset="0"/>
                <a:cs typeface="Times New Roman" panose="02020603050405020304" charset="0"/>
                <a:sym typeface="+mn-ea"/>
              </a:rPr>
              <a:t>PROPOSED SYSTEM</a:t>
            </a:r>
            <a:endParaRPr lang="en-IN" altLang="en-US" b="1" u="sng">
              <a:latin typeface="Times New Roman" panose="02020603050405020304" charset="0"/>
              <a:cs typeface="Times New Roman" panose="02020603050405020304" charset="0"/>
              <a:sym typeface="+mn-ea"/>
            </a:endParaRPr>
          </a:p>
          <a:p>
            <a:pPr algn="just">
              <a:lnSpc>
                <a:spcPct val="100000"/>
              </a:lnSpc>
              <a:buFont typeface="Arial" panose="020B0604020202020204" pitchFamily="34" charset="0"/>
              <a:buChar char="•"/>
            </a:pPr>
            <a:r>
              <a:rPr lang="en-US" sz="2665">
                <a:latin typeface="Times New Roman" panose="02020603050405020304" charset="0"/>
                <a:cs typeface="Times New Roman" panose="02020603050405020304" charset="0"/>
                <a:sym typeface="+mn-ea"/>
              </a:rPr>
              <a:t>Our proposed system aims to enhance roadside assistance by integrating advanced technology and improving service efficiency. We suggest developing a</a:t>
            </a:r>
            <a:r>
              <a:rPr lang="en-IN" altLang="en-US" sz="2665">
                <a:latin typeface="Times New Roman" panose="02020603050405020304" charset="0"/>
                <a:cs typeface="Times New Roman" panose="02020603050405020304" charset="0"/>
                <a:sym typeface="+mn-ea"/>
              </a:rPr>
              <a:t> website</a:t>
            </a:r>
            <a:r>
              <a:rPr lang="en-US" sz="2665">
                <a:latin typeface="Times New Roman" panose="02020603050405020304" charset="0"/>
                <a:cs typeface="Times New Roman" panose="02020603050405020304" charset="0"/>
                <a:sym typeface="+mn-ea"/>
              </a:rPr>
              <a:t> that allows drivers to request help quickly, track the arrival of assistance in real time, and provide detailed vehicle diagnostics</a:t>
            </a:r>
            <a:r>
              <a:rPr lang="en-IN" altLang="en-US" sz="2665">
                <a:latin typeface="Times New Roman" panose="02020603050405020304" charset="0"/>
                <a:cs typeface="Times New Roman" panose="02020603050405020304" charset="0"/>
                <a:sym typeface="+mn-ea"/>
              </a:rPr>
              <a:t> with </a:t>
            </a:r>
            <a:r>
              <a:rPr lang="en-US" sz="2665">
                <a:latin typeface="Times New Roman" panose="02020603050405020304" charset="0"/>
                <a:cs typeface="Times New Roman" panose="02020603050405020304" charset="0"/>
                <a:sym typeface="+mn-ea"/>
              </a:rPr>
              <a:t> faster response times, remote diagnostics, and on-the-spot minor repairs </a:t>
            </a:r>
            <a:endParaRPr lang="en-US" sz="2665">
              <a:latin typeface="Times New Roman" panose="02020603050405020304" charset="0"/>
              <a:cs typeface="Times New Roman" panose="02020603050405020304" charset="0"/>
            </a:endParaRPr>
          </a:p>
          <a:p>
            <a:pPr>
              <a:buFont typeface="Arial" panose="020B0604020202020204" pitchFamily="34" charset="0"/>
              <a:buChar char="•"/>
            </a:pPr>
            <a:endParaRPr lang="en-IN" altLang="en-US" b="1">
              <a:latin typeface="Times New Roman" panose="02020603050405020304" charset="0"/>
              <a:cs typeface="Times New Roman" panose="02020603050405020304" charset="0"/>
            </a:endParaRPr>
          </a:p>
          <a:p>
            <a:pPr>
              <a:buFont typeface="Arial" panose="020B0604020202020204" pitchFamily="34" charset="0"/>
              <a:buChar char="•"/>
            </a:pPr>
            <a:endParaRPr lang="en-US">
              <a:latin typeface="Times New Roman" panose="02020603050405020304" charset="0"/>
              <a:cs typeface="Times New Roman" panose="02020603050405020304" charset="0"/>
            </a:endParaRPr>
          </a:p>
          <a:p>
            <a:pPr marL="0" indent="0">
              <a:buNone/>
            </a:pPr>
            <a:endParaRPr lang="en-IN" altLang="en-US" b="1">
              <a:latin typeface="Times New Roman" panose="02020603050405020304" charset="0"/>
              <a:cs typeface="Times New Roman" panose="02020603050405020304" charset="0"/>
            </a:endParaRPr>
          </a:p>
          <a:p>
            <a:endParaRPr lang="en-US"/>
          </a:p>
        </p:txBody>
      </p:sp>
      <p:pic>
        <p:nvPicPr>
          <p:cNvPr id="6" name="Picture 5"/>
          <p:cNvPicPr>
            <a:picLocks noChangeAspect="1"/>
          </p:cNvPicPr>
          <p:nvPr/>
        </p:nvPicPr>
        <p:blipFill>
          <a:blip r:embed="rId1"/>
          <a:stretch>
            <a:fillRect/>
          </a:stretch>
        </p:blipFill>
        <p:spPr>
          <a:xfrm>
            <a:off x="8729345" y="2434590"/>
            <a:ext cx="2906395" cy="23190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80010"/>
            <a:ext cx="10515600" cy="989965"/>
          </a:xfrm>
        </p:spPr>
        <p:txBody>
          <a:bodyPr>
            <a:normAutofit fontScale="90000"/>
          </a:bodyPr>
          <a:p>
            <a:pPr algn="ctr"/>
            <a:br>
              <a:rPr lang="en-IN" altLang="en-US" sz="3200" b="1" u="sng">
                <a:latin typeface="Times New Roman" panose="02020603050405020304" charset="0"/>
                <a:cs typeface="Times New Roman" panose="02020603050405020304" charset="0"/>
              </a:rPr>
            </a:br>
            <a:r>
              <a:rPr lang="en-IN" altLang="en-US" sz="3200" b="1" u="sng">
                <a:latin typeface="Times New Roman" panose="02020603050405020304" charset="0"/>
                <a:cs typeface="Times New Roman" panose="02020603050405020304" charset="0"/>
              </a:rPr>
              <a:t>SYSTEM REQUIREMENTS</a:t>
            </a:r>
            <a:endParaRPr lang="en-IN" altLang="en-US" sz="3200" u="sng">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320675" y="1323340"/>
            <a:ext cx="10763250" cy="5000625"/>
          </a:xfrm>
          <a:ln>
            <a:solidFill>
              <a:schemeClr val="bg1"/>
            </a:solidFill>
          </a:ln>
        </p:spPr>
        <p:style>
          <a:lnRef idx="2">
            <a:schemeClr val="accent1"/>
          </a:lnRef>
          <a:fillRef idx="0">
            <a:srgbClr val="FFFFFF"/>
          </a:fillRef>
          <a:effectRef idx="0">
            <a:srgbClr val="FFFFFF"/>
          </a:effectRef>
          <a:fontRef idx="minor">
            <a:schemeClr val="dk1"/>
          </a:fontRef>
        </p:style>
        <p:txBody>
          <a:bodyPr>
            <a:normAutofit fontScale="70000"/>
          </a:bodyPr>
          <a:p>
            <a:pPr marL="0" indent="0" algn="just">
              <a:lnSpc>
                <a:spcPct val="150000"/>
              </a:lnSpc>
              <a:buFont typeface="Wingdings" panose="05000000000000000000" charset="0"/>
              <a:buNone/>
            </a:pPr>
            <a:r>
              <a:rPr lang="en-IN" altLang="en-US" sz="3145" b="1" u="sng">
                <a:latin typeface="Times New Roman" panose="02020603050405020304" charset="0"/>
                <a:cs typeface="Times New Roman" panose="02020603050405020304" charset="0"/>
                <a:sym typeface="+mn-ea"/>
              </a:rPr>
              <a:t>SOFTWARE REQUIREMENTS :-</a:t>
            </a:r>
            <a:endParaRPr lang="en-IN" altLang="en-US" sz="3145" b="1" u="sng">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
            </a:pPr>
            <a:r>
              <a:rPr lang="en-IN" altLang="en-US" sz="2600" b="1">
                <a:latin typeface="Times New Roman" panose="02020603050405020304" charset="0"/>
                <a:cs typeface="Times New Roman" panose="02020603050405020304" charset="0"/>
                <a:sym typeface="+mn-ea"/>
              </a:rPr>
              <a:t>Scripting</a:t>
            </a:r>
            <a:r>
              <a:rPr lang="en-US" sz="2600" b="1">
                <a:latin typeface="Times New Roman" panose="02020603050405020304" charset="0"/>
                <a:cs typeface="Times New Roman" panose="02020603050405020304" charset="0"/>
                <a:sym typeface="+mn-ea"/>
              </a:rPr>
              <a:t> Languag</a:t>
            </a:r>
            <a:r>
              <a:rPr lang="en-IN" altLang="en-US" sz="2600" b="1">
                <a:latin typeface="Times New Roman" panose="02020603050405020304" charset="0"/>
                <a:cs typeface="Times New Roman" panose="02020603050405020304" charset="0"/>
                <a:sym typeface="+mn-ea"/>
              </a:rPr>
              <a:t>es </a:t>
            </a:r>
            <a:r>
              <a:rPr lang="en-US" sz="2600" b="1">
                <a:latin typeface="Times New Roman" panose="02020603050405020304" charset="0"/>
                <a:cs typeface="Times New Roman" panose="02020603050405020304" charset="0"/>
                <a:sym typeface="+mn-ea"/>
              </a:rPr>
              <a:t>:</a:t>
            </a:r>
            <a:r>
              <a:rPr lang="en-US" sz="2600">
                <a:latin typeface="Times New Roman" panose="02020603050405020304" charset="0"/>
                <a:cs typeface="Times New Roman" panose="02020603050405020304" charset="0"/>
                <a:sym typeface="+mn-ea"/>
              </a:rPr>
              <a:t> HTML, CSS, and JavaScript </a:t>
            </a:r>
            <a:endParaRPr lang="en-US" sz="260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
            </a:pPr>
            <a:r>
              <a:rPr lang="en-IN" altLang="en-US" sz="2600" b="1">
                <a:latin typeface="Times New Roman" panose="02020603050405020304" charset="0"/>
                <a:cs typeface="Times New Roman" panose="02020603050405020304" charset="0"/>
                <a:sym typeface="+mn-ea"/>
              </a:rPr>
              <a:t>IDE : </a:t>
            </a:r>
            <a:r>
              <a:rPr lang="en-IN" altLang="en-US" sz="2600">
                <a:latin typeface="Times New Roman" panose="02020603050405020304" charset="0"/>
                <a:cs typeface="Times New Roman" panose="02020603050405020304" charset="0"/>
                <a:sym typeface="+mn-ea"/>
              </a:rPr>
              <a:t>Visual Studio</a:t>
            </a:r>
            <a:endParaRPr lang="en-IN" altLang="en-US" sz="2600" b="1">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
            </a:pPr>
            <a:r>
              <a:rPr lang="en-IN" altLang="en-US" sz="2600" b="1">
                <a:latin typeface="Times New Roman" panose="02020603050405020304" charset="0"/>
                <a:cs typeface="Times New Roman" panose="02020603050405020304" charset="0"/>
                <a:sym typeface="+mn-ea"/>
              </a:rPr>
              <a:t>Database : </a:t>
            </a:r>
            <a:r>
              <a:rPr lang="en-IN" altLang="en-US" sz="2600">
                <a:latin typeface="Times New Roman" panose="02020603050405020304" charset="0"/>
                <a:cs typeface="Times New Roman" panose="02020603050405020304" charset="0"/>
                <a:sym typeface="+mn-ea"/>
              </a:rPr>
              <a:t>MongoDB</a:t>
            </a:r>
            <a:endParaRPr lang="en-IN" altLang="en-US" sz="260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
            </a:pPr>
            <a:r>
              <a:rPr lang="en-IN" altLang="en-US" sz="2600" b="1">
                <a:latin typeface="Times New Roman" panose="02020603050405020304" charset="0"/>
                <a:cs typeface="Times New Roman" panose="02020603050405020304" charset="0"/>
                <a:sym typeface="+mn-ea"/>
              </a:rPr>
              <a:t>Operating System</a:t>
            </a:r>
            <a:r>
              <a:rPr lang="en-IN" altLang="en-US" sz="2600">
                <a:latin typeface="Times New Roman" panose="02020603050405020304" charset="0"/>
                <a:cs typeface="Times New Roman" panose="02020603050405020304" charset="0"/>
                <a:sym typeface="+mn-ea"/>
              </a:rPr>
              <a:t> : Windows</a:t>
            </a:r>
            <a:endParaRPr lang="en-IN" altLang="en-US" sz="2600">
              <a:latin typeface="Times New Roman" panose="02020603050405020304" charset="0"/>
              <a:cs typeface="Times New Roman" panose="02020603050405020304" charset="0"/>
              <a:sym typeface="+mn-ea"/>
            </a:endParaRPr>
          </a:p>
          <a:p>
            <a:pPr marL="0" indent="0" algn="l">
              <a:lnSpc>
                <a:spcPct val="150000"/>
              </a:lnSpc>
              <a:buFont typeface="Wingdings" panose="05000000000000000000" charset="0"/>
              <a:buNone/>
            </a:pPr>
            <a:r>
              <a:rPr lang="en-IN" altLang="en-US" sz="3145" b="1" u="sng">
                <a:latin typeface="Times New Roman" panose="02020603050405020304" charset="0"/>
                <a:cs typeface="Times New Roman" panose="02020603050405020304" charset="0"/>
                <a:sym typeface="+mn-ea"/>
              </a:rPr>
              <a:t>HARDWARE REQUIREMENTS:-</a:t>
            </a:r>
            <a:endParaRPr lang="en-IN" altLang="en-US" sz="3145" u="sng">
              <a:latin typeface="Times New Roman" panose="02020603050405020304" charset="0"/>
              <a:cs typeface="Times New Roman" panose="02020603050405020304" charset="0"/>
              <a:sym typeface="+mn-ea"/>
            </a:endParaRPr>
          </a:p>
          <a:p>
            <a:pPr algn="just">
              <a:lnSpc>
                <a:spcPct val="130000"/>
              </a:lnSpc>
              <a:buFont typeface="Wingdings" panose="05000000000000000000" charset="0"/>
              <a:buChar char="§"/>
            </a:pPr>
            <a:r>
              <a:rPr lang="en-US" sz="2600" b="1">
                <a:latin typeface="Times New Roman" panose="02020603050405020304" charset="0"/>
                <a:cs typeface="Times New Roman" panose="02020603050405020304" charset="0"/>
                <a:sym typeface="+mn-ea"/>
              </a:rPr>
              <a:t>Processor</a:t>
            </a:r>
            <a:r>
              <a:rPr lang="en-US" sz="2600">
                <a:latin typeface="Times New Roman" panose="02020603050405020304" charset="0"/>
                <a:cs typeface="Times New Roman" panose="02020603050405020304" charset="0"/>
                <a:sym typeface="+mn-ea"/>
              </a:rPr>
              <a:t>: Intel i5 </a:t>
            </a:r>
            <a:endParaRPr lang="en-US" sz="2600">
              <a:latin typeface="Times New Roman" panose="02020603050405020304" charset="0"/>
              <a:cs typeface="Times New Roman" panose="02020603050405020304" charset="0"/>
            </a:endParaRPr>
          </a:p>
          <a:p>
            <a:pPr algn="just">
              <a:lnSpc>
                <a:spcPct val="130000"/>
              </a:lnSpc>
              <a:buFont typeface="Wingdings" panose="05000000000000000000" charset="0"/>
              <a:buChar char="§"/>
            </a:pPr>
            <a:r>
              <a:rPr lang="en-US" sz="2600" b="1">
                <a:latin typeface="Times New Roman" panose="02020603050405020304" charset="0"/>
                <a:cs typeface="Times New Roman" panose="02020603050405020304" charset="0"/>
                <a:sym typeface="+mn-ea"/>
              </a:rPr>
              <a:t>RAM</a:t>
            </a:r>
            <a:r>
              <a:rPr lang="en-US" sz="2600">
                <a:latin typeface="Times New Roman" panose="02020603050405020304" charset="0"/>
                <a:cs typeface="Times New Roman" panose="02020603050405020304" charset="0"/>
                <a:sym typeface="+mn-ea"/>
              </a:rPr>
              <a:t>: 8 GB minimum </a:t>
            </a:r>
            <a:endParaRPr lang="en-US" sz="2600">
              <a:latin typeface="Times New Roman" panose="02020603050405020304" charset="0"/>
              <a:cs typeface="Times New Roman" panose="02020603050405020304" charset="0"/>
            </a:endParaRPr>
          </a:p>
          <a:p>
            <a:pPr algn="just">
              <a:lnSpc>
                <a:spcPct val="130000"/>
              </a:lnSpc>
              <a:buFont typeface="Wingdings" panose="05000000000000000000" charset="0"/>
              <a:buChar char="§"/>
            </a:pPr>
            <a:r>
              <a:rPr lang="en-US" sz="2600" b="1">
                <a:latin typeface="Times New Roman" panose="02020603050405020304" charset="0"/>
                <a:cs typeface="Times New Roman" panose="02020603050405020304" charset="0"/>
                <a:sym typeface="+mn-ea"/>
              </a:rPr>
              <a:t>Storage</a:t>
            </a:r>
            <a:r>
              <a:rPr lang="en-US" sz="2600">
                <a:latin typeface="Times New Roman" panose="02020603050405020304" charset="0"/>
                <a:cs typeface="Times New Roman" panose="02020603050405020304" charset="0"/>
                <a:sym typeface="+mn-ea"/>
              </a:rPr>
              <a:t>: SSD with at least 256 GB</a:t>
            </a:r>
            <a:endParaRPr lang="en-US" sz="2600">
              <a:latin typeface="Times New Roman" panose="02020603050405020304" charset="0"/>
              <a:cs typeface="Times New Roman" panose="02020603050405020304" charset="0"/>
            </a:endParaRPr>
          </a:p>
          <a:p>
            <a:pPr marL="0" indent="0" algn="just">
              <a:lnSpc>
                <a:spcPct val="150000"/>
              </a:lnSpc>
              <a:buFont typeface="Wingdings" panose="05000000000000000000" charset="0"/>
              <a:buNone/>
            </a:pPr>
            <a:endParaRPr lang="en-IN" altLang="en-US" sz="2600">
              <a:latin typeface="Times New Roman" panose="02020603050405020304" charset="0"/>
              <a:cs typeface="Times New Roman" panose="02020603050405020304" charset="0"/>
            </a:endParaRPr>
          </a:p>
          <a:p>
            <a:pPr marL="0" indent="0" algn="just">
              <a:lnSpc>
                <a:spcPct val="150000"/>
              </a:lnSpc>
              <a:buFont typeface="Wingdings" panose="05000000000000000000" charset="0"/>
              <a:buNone/>
            </a:pPr>
            <a:endParaRPr lang="en-US" sz="26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25195" y="288925"/>
            <a:ext cx="10515600" cy="793750"/>
          </a:xfrm>
        </p:spPr>
        <p:txBody>
          <a:bodyPr/>
          <a:p>
            <a:pPr algn="ctr"/>
            <a:r>
              <a:rPr lang="en-IN" altLang="en-US" sz="3200" b="1" u="sng">
                <a:latin typeface="Times New Roman" panose="02020603050405020304" charset="0"/>
                <a:cs typeface="Times New Roman" panose="02020603050405020304" charset="0"/>
              </a:rPr>
              <a:t>APPLICATION DESCRIPTION</a:t>
            </a:r>
            <a:endParaRPr lang="en-IN" altLang="en-US" sz="3200" b="1" u="sng">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346075" y="1517650"/>
            <a:ext cx="11499215" cy="5121910"/>
          </a:xfrm>
        </p:spPr>
        <p:txBody>
          <a:bodyPr>
            <a:normAutofit/>
          </a:bodyPr>
          <a:p>
            <a:pPr algn="just">
              <a:lnSpc>
                <a:spcPct val="100000"/>
              </a:lnSpc>
            </a:pPr>
            <a:endParaRPr lang="en-US">
              <a:latin typeface="Times New Roman" panose="02020603050405020304" charset="0"/>
              <a:cs typeface="Times New Roman" panose="02020603050405020304" charset="0"/>
            </a:endParaRPr>
          </a:p>
          <a:p>
            <a:pPr marL="0" indent="0" algn="just">
              <a:lnSpc>
                <a:spcPct val="100000"/>
              </a:lnSpc>
              <a:buNone/>
            </a:pPr>
            <a:endParaRPr lang="en-US">
              <a:latin typeface="Times New Roman" panose="02020603050405020304" charset="0"/>
              <a:cs typeface="Times New Roman" panose="02020603050405020304" charset="0"/>
            </a:endParaRPr>
          </a:p>
        </p:txBody>
      </p:sp>
      <p:pic>
        <p:nvPicPr>
          <p:cNvPr id="4" name="Image 4"/>
          <p:cNvPicPr/>
          <p:nvPr/>
        </p:nvPicPr>
        <p:blipFill>
          <a:blip r:embed="rId1" cstate="print"/>
          <a:stretch>
            <a:fillRect/>
          </a:stretch>
        </p:blipFill>
        <p:spPr>
          <a:xfrm>
            <a:off x="2827020" y="1756410"/>
            <a:ext cx="6539230" cy="4989195"/>
          </a:xfrm>
          <a:prstGeom prst="rect">
            <a:avLst/>
          </a:prstGeom>
        </p:spPr>
      </p:pic>
      <p:sp>
        <p:nvSpPr>
          <p:cNvPr id="5" name="Text Box 4"/>
          <p:cNvSpPr txBox="1"/>
          <p:nvPr/>
        </p:nvSpPr>
        <p:spPr>
          <a:xfrm>
            <a:off x="699135" y="1082675"/>
            <a:ext cx="4064000" cy="429895"/>
          </a:xfrm>
          <a:prstGeom prst="rect">
            <a:avLst/>
          </a:prstGeom>
          <a:noFill/>
        </p:spPr>
        <p:txBody>
          <a:bodyPr wrap="square" rtlCol="0">
            <a:spAutoFit/>
          </a:bodyPr>
          <a:p>
            <a:r>
              <a:rPr lang="en-IN" altLang="en-US" sz="2200" b="1" u="sng">
                <a:latin typeface="Times New Roman" panose="02020603050405020304" charset="0"/>
                <a:cs typeface="Times New Roman" panose="02020603050405020304" charset="0"/>
              </a:rPr>
              <a:t>SYSTEM ARCHITECTURE:-</a:t>
            </a:r>
            <a:endParaRPr lang="en-IN" altLang="en-US" sz="2200" b="1" u="sng">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06450"/>
          </a:xfrm>
        </p:spPr>
        <p:txBody>
          <a:bodyPr/>
          <a:p>
            <a:pPr algn="ctr"/>
            <a:r>
              <a:rPr lang="en-IN" altLang="en-US" sz="3600" b="1" u="sng">
                <a:latin typeface="Times New Roman" panose="02020603050405020304" charset="0"/>
                <a:cs typeface="Times New Roman" panose="02020603050405020304" charset="0"/>
              </a:rPr>
              <a:t>MODULES</a:t>
            </a:r>
            <a:endParaRPr lang="en-IN" altLang="en-US" sz="3600" b="1" u="sng">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509270" y="1172210"/>
            <a:ext cx="11459845" cy="5005070"/>
          </a:xfrm>
        </p:spPr>
        <p:txBody>
          <a:bodyPr>
            <a:normAutofit fontScale="40000"/>
          </a:bodyPr>
          <a:p>
            <a:r>
              <a:rPr lang="en-US" sz="6000" b="1">
                <a:latin typeface="Times New Roman" panose="02020603050405020304" charset="0"/>
                <a:cs typeface="Times New Roman" panose="02020603050405020304" charset="0"/>
              </a:rPr>
              <a:t>USER (DRIVER) MODULE</a:t>
            </a:r>
            <a:endParaRPr lang="en-US" sz="6000" b="1">
              <a:latin typeface="Times New Roman" panose="02020603050405020304" charset="0"/>
              <a:cs typeface="Times New Roman" panose="02020603050405020304" charset="0"/>
            </a:endParaRPr>
          </a:p>
          <a:p>
            <a:pPr marL="0" indent="0">
              <a:buNone/>
            </a:pPr>
            <a:r>
              <a:rPr lang="en-US" sz="5500">
                <a:latin typeface="Times New Roman" panose="02020603050405020304" charset="0"/>
                <a:cs typeface="Times New Roman" panose="02020603050405020304" charset="0"/>
              </a:rPr>
              <a:t>The User Module manages all user-related activities, ensuring a secure and personalized experience. It handles user profiles, including personal details, contact information, and service history. Through this module, users can securely log in with OTP verification, request assistance, and choose the type of service they need. The module provides real-time tracking and notifications to keep users updated on mechanic status and arrival. It also maintains a record of past services and allows users to leave ratings and reviews, enhancing the overall reliability and user experience of the system.</a:t>
            </a:r>
            <a:endParaRPr lang="en-US" sz="5500">
              <a:latin typeface="Times New Roman" panose="02020603050405020304" charset="0"/>
              <a:cs typeface="Times New Roman" panose="02020603050405020304" charset="0"/>
            </a:endParaRPr>
          </a:p>
          <a:p>
            <a:pPr marL="0" indent="0">
              <a:buNone/>
            </a:pPr>
            <a:endParaRPr lang="en-US"/>
          </a:p>
          <a:p>
            <a:r>
              <a:rPr lang="en-US" sz="6000" b="1">
                <a:latin typeface="Times New Roman" panose="02020603050405020304" charset="0"/>
                <a:cs typeface="Times New Roman" panose="02020603050405020304" charset="0"/>
              </a:rPr>
              <a:t>MECHANIC MODULE</a:t>
            </a:r>
            <a:endParaRPr lang="en-US" sz="6000" b="1">
              <a:latin typeface="Times New Roman" panose="02020603050405020304" charset="0"/>
              <a:cs typeface="Times New Roman" panose="02020603050405020304" charset="0"/>
            </a:endParaRPr>
          </a:p>
          <a:p>
            <a:pPr marL="0" indent="0" algn="just">
              <a:buNone/>
            </a:pPr>
            <a:r>
              <a:rPr lang="en-US" sz="5500">
                <a:latin typeface="Times New Roman" panose="02020603050405020304" charset="0"/>
                <a:cs typeface="Times New Roman" panose="02020603050405020304" charset="0"/>
              </a:rPr>
              <a:t>The Mechanic Module manages all information related to mechanics, including their profiles, real-time location, availability status, and service types (e.g., tire repair, fuel delivery). It allows the app to search for nearby mechanics, display their details, and track their location. The module also records user ratings and reviews for quality assurance, helping users choose reliable mechanics based on past performance.</a:t>
            </a:r>
            <a:endParaRPr lang="en-US" sz="55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06450"/>
          </a:xfrm>
        </p:spPr>
        <p:txBody>
          <a:bodyPr/>
          <a:p>
            <a:pPr algn="ctr"/>
            <a:r>
              <a:rPr lang="en-IN" altLang="en-US" sz="4000" b="1" u="sng">
                <a:latin typeface="Times New Roman" panose="02020603050405020304" charset="0"/>
                <a:cs typeface="Times New Roman" panose="02020603050405020304" charset="0"/>
              </a:rPr>
              <a:t>SOURCE CODE</a:t>
            </a:r>
            <a:endParaRPr lang="en-IN" altLang="en-US" sz="4000" b="1" u="sng">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14020" y="1454150"/>
            <a:ext cx="10939780" cy="4351655"/>
          </a:xfrm>
        </p:spPr>
        <p:txBody>
          <a:bodyPr>
            <a:normAutofit fontScale="25000"/>
          </a:bodyPr>
          <a:p>
            <a:pPr marL="0" indent="0">
              <a:buNone/>
            </a:pPr>
            <a:r>
              <a:rPr lang="en-US" sz="6220"/>
              <a:t>const express = require('express');</a:t>
            </a:r>
            <a:endParaRPr lang="en-US" sz="6220"/>
          </a:p>
          <a:p>
            <a:pPr marL="0" indent="0">
              <a:buNone/>
            </a:pPr>
            <a:r>
              <a:rPr lang="en-US" sz="6220"/>
              <a:t>const connectDB = require('./config/db'); const path = require('path');</a:t>
            </a:r>
            <a:endParaRPr lang="en-US" sz="6220"/>
          </a:p>
          <a:p>
            <a:pPr marL="0" indent="0">
              <a:buNone/>
            </a:pPr>
            <a:r>
              <a:rPr lang="en-US" sz="6220"/>
              <a:t>const fs = require('fs'); const app = express();</a:t>
            </a:r>
            <a:endParaRPr lang="en-US" sz="6220"/>
          </a:p>
          <a:p>
            <a:pPr marL="0" indent="0">
              <a:buNone/>
            </a:pPr>
            <a:r>
              <a:rPr lang="en-US" sz="6220"/>
              <a:t>// Connect to MongoDB connectDB();</a:t>
            </a:r>
            <a:endParaRPr lang="en-US" sz="6220"/>
          </a:p>
          <a:p>
            <a:pPr marL="0" indent="0">
              <a:buNone/>
            </a:pPr>
            <a:r>
              <a:rPr lang="en-US" sz="6220"/>
              <a:t>// Middleware to parse JSON bodies app.use(express.json());</a:t>
            </a:r>
            <a:endParaRPr lang="en-US" sz="6220"/>
          </a:p>
          <a:p>
            <a:pPr marL="0" indent="0">
              <a:buNone/>
            </a:pPr>
            <a:r>
              <a:rPr lang="en-US" sz="6220"/>
              <a:t>// Log public directory contents for debugging</a:t>
            </a:r>
            <a:endParaRPr lang="en-US" sz="6220"/>
          </a:p>
          <a:p>
            <a:pPr marL="0" indent="0">
              <a:buNone/>
            </a:pPr>
            <a:r>
              <a:rPr lang="en-US" sz="6220"/>
              <a:t>console.log('Public Directory Contents:', fs.readdirSync(path.join(  dirname, 'public')));</a:t>
            </a:r>
            <a:endParaRPr lang="en-US" sz="6220"/>
          </a:p>
          <a:p>
            <a:pPr marL="0" indent="0">
              <a:buNone/>
            </a:pPr>
            <a:r>
              <a:rPr lang="en-US" sz="6220">
                <a:sym typeface="+mn-ea"/>
              </a:rPr>
              <a:t>// Routes</a:t>
            </a:r>
            <a:endParaRPr lang="en-US" sz="6220"/>
          </a:p>
          <a:p>
            <a:pPr marL="0" indent="0">
              <a:buNone/>
            </a:pPr>
            <a:r>
              <a:rPr lang="en-US" sz="6220">
                <a:sym typeface="+mn-ea"/>
              </a:rPr>
              <a:t>app.use('/auth', require('./routes/auth')); app.use('/mechanic', require('./routes/mechanic'));</a:t>
            </a:r>
            <a:endParaRPr lang="en-US" sz="6220"/>
          </a:p>
          <a:p>
            <a:pPr marL="0" indent="0">
              <a:buNone/>
            </a:pPr>
            <a:endParaRPr lang="en-US" sz="6220"/>
          </a:p>
          <a:p>
            <a:pPr marL="0" indent="0">
              <a:buNone/>
            </a:pPr>
            <a:r>
              <a:rPr lang="en-US" sz="6220">
                <a:sym typeface="+mn-ea"/>
              </a:rPr>
              <a:t>// Serve static files from the 'public' directory app.use(express.static(path.join( dirname, 'public')));</a:t>
            </a:r>
            <a:endParaRPr lang="en-US" sz="6220"/>
          </a:p>
          <a:p>
            <a:pPr marL="0" indent="0">
              <a:buNone/>
            </a:pPr>
            <a:endParaRPr lang="en-US" sz="6220"/>
          </a:p>
          <a:p>
            <a:pPr marL="0" indent="0">
              <a:buNone/>
            </a:pPr>
            <a:r>
              <a:rPr lang="en-US" sz="6220">
                <a:sym typeface="+mn-ea"/>
              </a:rPr>
              <a:t>// Force redirect to login.html when accessing '/' app.get('/', (req, res) =&gt; {</a:t>
            </a:r>
            <a:endParaRPr lang="en-US" sz="6220"/>
          </a:p>
          <a:p>
            <a:pPr marL="0" indent="0">
              <a:buNone/>
            </a:pPr>
            <a:r>
              <a:rPr lang="en-US" sz="6220">
                <a:sym typeface="+mn-ea"/>
              </a:rPr>
              <a:t>const filePath = path.join(  dirname, 'public', 'login.html');</a:t>
            </a:r>
            <a:endParaRPr lang="en-US" sz="6220"/>
          </a:p>
          <a:p>
            <a:pPr marL="0" indent="0">
              <a:buNone/>
            </a:pPr>
            <a:endParaRPr lang="en-US"/>
          </a:p>
          <a:p>
            <a:pPr marL="0" indent="0">
              <a:buNone/>
            </a:pPr>
            <a:endParaRPr lang="en-US"/>
          </a:p>
          <a:p>
            <a:pPr marL="0" indent="0">
              <a:buNone/>
            </a:pPr>
            <a:endParaRPr lang="en-US"/>
          </a:p>
          <a:p>
            <a:endParaRPr lang="en-US"/>
          </a:p>
          <a:p>
            <a:endParaRPr lang="en-US"/>
          </a:p>
          <a:p>
            <a:endParaRPr lang="en-US"/>
          </a:p>
        </p:txBody>
      </p:sp>
      <p:sp>
        <p:nvSpPr>
          <p:cNvPr id="5" name="Text Box 4"/>
          <p:cNvSpPr txBox="1"/>
          <p:nvPr/>
        </p:nvSpPr>
        <p:spPr>
          <a:xfrm>
            <a:off x="414020" y="969010"/>
            <a:ext cx="4064000" cy="368300"/>
          </a:xfrm>
          <a:prstGeom prst="rect">
            <a:avLst/>
          </a:prstGeom>
          <a:noFill/>
        </p:spPr>
        <p:txBody>
          <a:bodyPr wrap="square" rtlCol="0">
            <a:spAutoFit/>
          </a:bodyPr>
          <a:p>
            <a:r>
              <a:rPr lang="en-IN" altLang="en-US" b="1">
                <a:latin typeface="Times New Roman" panose="02020603050405020304" charset="0"/>
                <a:cs typeface="Times New Roman" panose="02020603050405020304" charset="0"/>
              </a:rPr>
              <a:t>SERVER.JS FILE</a:t>
            </a:r>
            <a:endParaRPr lang="en-IN" altLang="en-US" b="1">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flipV="1">
            <a:off x="838200" y="269875"/>
            <a:ext cx="10515600" cy="95250"/>
          </a:xfrm>
        </p:spPr>
        <p:txBody>
          <a:bodyPr>
            <a:normAutofit fontScale="90000"/>
          </a:bodyPr>
          <a:p>
            <a:endParaRPr lang="en-US"/>
          </a:p>
        </p:txBody>
      </p:sp>
      <p:sp>
        <p:nvSpPr>
          <p:cNvPr id="3" name="Content Placeholder 2"/>
          <p:cNvSpPr>
            <a:spLocks noGrp="1"/>
          </p:cNvSpPr>
          <p:nvPr>
            <p:ph idx="1"/>
          </p:nvPr>
        </p:nvSpPr>
        <p:spPr>
          <a:xfrm>
            <a:off x="753110" y="765175"/>
            <a:ext cx="10145395" cy="4404360"/>
          </a:xfrm>
        </p:spPr>
        <p:txBody>
          <a:bodyPr>
            <a:normAutofit/>
          </a:bodyPr>
          <a:p>
            <a:pPr marL="0" indent="0">
              <a:buNone/>
            </a:pPr>
            <a:r>
              <a:rPr lang="en-US" sz="1780">
                <a:sym typeface="+mn-ea"/>
              </a:rPr>
              <a:t>// Check if the file exists</a:t>
            </a:r>
            <a:endParaRPr lang="en-US" sz="1780"/>
          </a:p>
          <a:p>
            <a:pPr marL="0" indent="0">
              <a:buNone/>
            </a:pPr>
            <a:endParaRPr lang="en-US" sz="1780"/>
          </a:p>
          <a:p>
            <a:pPr marL="0" indent="0">
              <a:buNone/>
            </a:pPr>
            <a:r>
              <a:rPr lang="en-US" sz="1780">
                <a:sym typeface="+mn-ea"/>
              </a:rPr>
              <a:t>if (fs.existsSync(filePath)) { res.sendFile(filePath);</a:t>
            </a:r>
            <a:endParaRPr lang="en-US" sz="1780"/>
          </a:p>
          <a:p>
            <a:pPr marL="0" indent="0">
              <a:buNone/>
            </a:pPr>
            <a:r>
              <a:rPr lang="en-US" sz="1780">
                <a:sym typeface="+mn-ea"/>
              </a:rPr>
              <a:t>} else {</a:t>
            </a:r>
            <a:endParaRPr lang="en-US" sz="1780"/>
          </a:p>
          <a:p>
            <a:pPr marL="0" indent="0">
              <a:buNone/>
            </a:pPr>
            <a:r>
              <a:rPr lang="en-US" sz="1780">
                <a:sym typeface="+mn-ea"/>
              </a:rPr>
              <a:t>res.status(404).send('login.html not found');</a:t>
            </a:r>
            <a:endParaRPr lang="en-US" sz="1780"/>
          </a:p>
          <a:p>
            <a:pPr marL="0" indent="0">
              <a:buNone/>
            </a:pPr>
            <a:r>
              <a:rPr lang="en-US" sz="1780">
                <a:sym typeface="+mn-ea"/>
              </a:rPr>
              <a:t>}</a:t>
            </a:r>
            <a:endParaRPr lang="en-US" sz="1780"/>
          </a:p>
          <a:p>
            <a:pPr marL="0" indent="0">
              <a:buNone/>
            </a:pPr>
            <a:r>
              <a:rPr lang="en-US" sz="1780">
                <a:sym typeface="+mn-ea"/>
              </a:rPr>
              <a:t>});</a:t>
            </a:r>
            <a:endParaRPr lang="en-US" sz="1780"/>
          </a:p>
          <a:p>
            <a:pPr marL="0" indent="0">
              <a:buNone/>
            </a:pPr>
            <a:r>
              <a:rPr lang="en-US" sz="1780">
                <a:sym typeface="+mn-ea"/>
              </a:rPr>
              <a:t>// Port setup</a:t>
            </a:r>
            <a:endParaRPr lang="en-US" sz="1780"/>
          </a:p>
          <a:p>
            <a:pPr marL="0" indent="0">
              <a:buNone/>
            </a:pPr>
            <a:r>
              <a:rPr lang="en-US" sz="1780">
                <a:sym typeface="+mn-ea"/>
              </a:rPr>
              <a:t>const PORT = process.env.PORT || 5000; app.listen(PORT, () =&gt; {</a:t>
            </a:r>
            <a:endParaRPr lang="en-US" sz="1780"/>
          </a:p>
          <a:p>
            <a:pPr marL="0" indent="0">
              <a:buNone/>
            </a:pPr>
            <a:r>
              <a:rPr lang="en-US" sz="1780">
                <a:sym typeface="+mn-ea"/>
              </a:rPr>
              <a:t>console.log(`Server running on port ${PORT}`);</a:t>
            </a:r>
            <a:endParaRPr lang="en-US" sz="1780"/>
          </a:p>
          <a:p>
            <a:pPr marL="0" indent="0">
              <a:buNone/>
            </a:pPr>
            <a:r>
              <a:rPr lang="en-US" sz="1780">
                <a:sym typeface="+mn-ea"/>
              </a:rPr>
              <a:t>});</a:t>
            </a:r>
            <a:endParaRPr lang="en-US" sz="1780"/>
          </a:p>
          <a:p>
            <a:endParaRPr lang="en-US" sz="178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PP_MARK_KEY" val="52222047-3757-4c91-addc-fd36b52114a8"/>
  <p:tag name="COMMONDATA" val="eyJoZGlkIjoiMmNmYmEwOWQ4Y2Q0M2IxMGZkNjI4ZjhkZDQyNzg1OTYifQ=="/>
</p:tagLst>
</file>

<file path=ppt/theme/theme1.xml><?xml version="1.0" encoding="utf-8"?>
<a:theme xmlns:a="http://schemas.openxmlformats.org/drawingml/2006/main" name="Office 主题​​">
  <a:themeElements>
    <a:clrScheme name="自定义 252">
      <a:dk1>
        <a:sysClr val="windowText" lastClr="000000"/>
      </a:dk1>
      <a:lt1>
        <a:sysClr val="window" lastClr="FFFFFF"/>
      </a:lt1>
      <a:dk2>
        <a:srgbClr val="44546A"/>
      </a:dk2>
      <a:lt2>
        <a:srgbClr val="E7E6E6"/>
      </a:lt2>
      <a:accent1>
        <a:srgbClr val="043874"/>
      </a:accent1>
      <a:accent2>
        <a:srgbClr val="0D5D9B"/>
      </a:accent2>
      <a:accent3>
        <a:srgbClr val="3F3F3F"/>
      </a:accent3>
      <a:accent4>
        <a:srgbClr val="043874"/>
      </a:accent4>
      <a:accent5>
        <a:srgbClr val="0D5D9B"/>
      </a:accent5>
      <a:accent6>
        <a:srgbClr val="3F3F3F"/>
      </a:accent6>
      <a:hlink>
        <a:srgbClr val="0563C1"/>
      </a:hlink>
      <a:folHlink>
        <a:srgbClr val="954F72"/>
      </a:folHlink>
    </a:clrScheme>
    <a:fontScheme name="rzdiy1xl">
      <a:majorFont>
        <a:latin typeface="Nunito Sans"/>
        <a:ea typeface="Nunito Sans"/>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游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Nunito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ＭＳ Ｐ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4892</Words>
  <Application>WPS Slides</Application>
  <PresentationFormat>宽屏</PresentationFormat>
  <Paragraphs>116</Paragraphs>
  <Slides>30</Slides>
  <Notes>21</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SimSun</vt:lpstr>
      <vt:lpstr>Wingdings</vt:lpstr>
      <vt:lpstr>Nunito Sans</vt:lpstr>
      <vt:lpstr>Times New Roman</vt:lpstr>
      <vt:lpstr>Wingdings</vt:lpstr>
      <vt:lpstr>Microsoft YaHei</vt:lpstr>
      <vt:lpstr>Arial Unicode MS</vt:lpstr>
      <vt:lpstr>Nunito Sans ExtraBold</vt:lpstr>
      <vt:lpstr>Office 主题​​</vt:lpstr>
      <vt:lpstr>PowerPoint 演示文稿</vt:lpstr>
      <vt:lpstr>  AGENDA</vt:lpstr>
      <vt:lpstr> INTRODUCTION</vt:lpstr>
      <vt:lpstr>PowerPoint 演示文稿</vt:lpstr>
      <vt:lpstr> SYSTEM REQUIREMENTS</vt:lpstr>
      <vt:lpstr>APPLICATION DESCRIPTION</vt:lpstr>
      <vt:lpstr>MODULES</vt:lpstr>
      <vt:lpstr>SOURCE CODE</vt:lpstr>
      <vt:lpstr>PowerPoint 演示文稿</vt:lpstr>
      <vt:lpstr>RESULT</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 Namratha</cp:lastModifiedBy>
  <cp:revision>201</cp:revision>
  <dcterms:created xsi:type="dcterms:W3CDTF">2020-11-20T15:43:00Z</dcterms:created>
  <dcterms:modified xsi:type="dcterms:W3CDTF">2025-05-04T16:27:36Z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2057-12.2.0.20796</vt:lpwstr>
  </property>
  <property fmtid="{D5CDD505-2E9C-101B-9397-08002B2CF9AE}" pid="3" name="ICV">
    <vt:lpwstr>DD1C22A16B2C4A51B66CC4100C92AC56_12</vt:lpwstr>
  </property>
</Properties>
</file>